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24" r:id="rId2"/>
    <p:sldId id="311" r:id="rId3"/>
    <p:sldId id="312" r:id="rId4"/>
    <p:sldId id="313" r:id="rId5"/>
    <p:sldId id="309" r:id="rId6"/>
    <p:sldId id="333" r:id="rId7"/>
    <p:sldId id="334" r:id="rId8"/>
    <p:sldId id="327" r:id="rId9"/>
    <p:sldId id="329" r:id="rId10"/>
    <p:sldId id="316" r:id="rId11"/>
    <p:sldId id="325" r:id="rId12"/>
    <p:sldId id="326" r:id="rId13"/>
    <p:sldId id="314" r:id="rId14"/>
    <p:sldId id="332" r:id="rId15"/>
    <p:sldId id="320" r:id="rId16"/>
    <p:sldId id="321" r:id="rId17"/>
    <p:sldId id="319" r:id="rId18"/>
    <p:sldId id="323" r:id="rId19"/>
    <p:sldId id="3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7" autoAdjust="0"/>
    <p:restoredTop sz="94658"/>
  </p:normalViewPr>
  <p:slideViewPr>
    <p:cSldViewPr snapToGrid="0">
      <p:cViewPr>
        <p:scale>
          <a:sx n="50" d="100"/>
          <a:sy n="50" d="100"/>
        </p:scale>
        <p:origin x="1808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1B282-7C13-44C0-994B-E4B7BD85A77B}" type="datetimeFigureOut">
              <a:rPr lang="en-GB" smtClean="0"/>
              <a:t>05/01/2025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2B693-A90E-4C5B-9D87-A860202580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66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2B693-A90E-4C5B-9D87-A8602025805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24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EB2C6-9E20-416D-723E-A26C101E0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9BB8D-300C-3F27-4E69-4ABBC31B8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EB60F-2A82-1D19-20FA-C8867898B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C3320-0F72-8762-04CF-84F4AB4A6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2B693-A90E-4C5B-9D87-A8602025805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6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2D7ACF-9B66-829A-A0CF-7B363D5B6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48" y="-113014"/>
            <a:ext cx="12206748" cy="6971014"/>
          </a:xfrm>
          <a:prstGeom prst="rect">
            <a:avLst/>
          </a:prstGeom>
        </p:spPr>
      </p:pic>
      <p:sp>
        <p:nvSpPr>
          <p:cNvPr id="41" name="Parallelogram 40">
            <a:extLst>
              <a:ext uri="{FF2B5EF4-FFF2-40B4-BE49-F238E27FC236}">
                <a16:creationId xmlns:a16="http://schemas.microsoft.com/office/drawing/2014/main" id="{1466AF15-D7B7-09A6-E810-5B438A5C6EFA}"/>
              </a:ext>
            </a:extLst>
          </p:cNvPr>
          <p:cNvSpPr/>
          <p:nvPr userDrawn="1"/>
        </p:nvSpPr>
        <p:spPr>
          <a:xfrm rot="10800000">
            <a:off x="-3244066" y="-113014"/>
            <a:ext cx="9898517" cy="6971013"/>
          </a:xfrm>
          <a:prstGeom prst="parallelogram">
            <a:avLst>
              <a:gd name="adj" fmla="val 16466"/>
            </a:avLst>
          </a:prstGeom>
          <a:solidFill>
            <a:schemeClr val="accent6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93994C61-B164-56B2-B023-A784D28EAAF8}"/>
              </a:ext>
            </a:extLst>
          </p:cNvPr>
          <p:cNvSpPr/>
          <p:nvPr userDrawn="1"/>
        </p:nvSpPr>
        <p:spPr>
          <a:xfrm>
            <a:off x="3472204" y="-617868"/>
            <a:ext cx="3333135" cy="4736447"/>
          </a:xfrm>
          <a:prstGeom prst="parallelogram">
            <a:avLst>
              <a:gd name="adj" fmla="val 26770"/>
            </a:avLst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53EA3094-95D7-A89D-4E9F-BF8556C66444}"/>
              </a:ext>
            </a:extLst>
          </p:cNvPr>
          <p:cNvSpPr/>
          <p:nvPr userDrawn="1"/>
        </p:nvSpPr>
        <p:spPr>
          <a:xfrm>
            <a:off x="-269517" y="-1673893"/>
            <a:ext cx="3333135" cy="4736447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E8E27C5-7198-3655-AE91-E72C2DB1EA8D}"/>
              </a:ext>
            </a:extLst>
          </p:cNvPr>
          <p:cNvSpPr/>
          <p:nvPr userDrawn="1"/>
        </p:nvSpPr>
        <p:spPr>
          <a:xfrm>
            <a:off x="639730" y="1176247"/>
            <a:ext cx="3333135" cy="4736447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DE3EB-2C36-DD41-64BB-D2FECF195455}"/>
              </a:ext>
            </a:extLst>
          </p:cNvPr>
          <p:cNvSpPr/>
          <p:nvPr userDrawn="1"/>
        </p:nvSpPr>
        <p:spPr>
          <a:xfrm>
            <a:off x="0" y="-129342"/>
            <a:ext cx="12192000" cy="69873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6000">
                <a:schemeClr val="tx1">
                  <a:alpha val="0"/>
                </a:schemeClr>
              </a:gs>
              <a:gs pos="48000">
                <a:schemeClr val="tx1">
                  <a:alpha val="96000"/>
                </a:schemeClr>
              </a:gs>
            </a:gsLst>
            <a:lin ang="21594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D9E6654-EE41-CEDF-B75D-BD8BFCBE92BF}"/>
              </a:ext>
            </a:extLst>
          </p:cNvPr>
          <p:cNvSpPr/>
          <p:nvPr userDrawn="1"/>
        </p:nvSpPr>
        <p:spPr>
          <a:xfrm rot="10800000">
            <a:off x="10061316" y="-129341"/>
            <a:ext cx="1654979" cy="1165516"/>
          </a:xfrm>
          <a:prstGeom prst="parallelogram">
            <a:avLst>
              <a:gd name="adj" fmla="val 1435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84EEB-8829-2ED8-CD41-B9D9FCDA6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7671" y="3689393"/>
            <a:ext cx="9176658" cy="2668393"/>
          </a:xfrm>
        </p:spPr>
        <p:txBody>
          <a:bodyPr lIns="0" rIns="0" bIns="0" anchor="t">
            <a:noAutofit/>
          </a:bodyPr>
          <a:lstStyle>
            <a:lvl1pPr algn="ctr">
              <a:lnSpc>
                <a:spcPct val="80000"/>
              </a:lnSpc>
              <a:defRPr sz="6000" b="1" spc="-2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Message 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5A5758-4536-8787-8667-2EFC4C660D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7806" y="3429000"/>
            <a:ext cx="5456389" cy="205100"/>
          </a:xfrm>
          <a:prstGeom prst="parallelogram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 here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61764B6-94AE-D74D-9DB0-375D80935A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7161" y="464485"/>
            <a:ext cx="908679" cy="332654"/>
          </a:xfrm>
          <a:prstGeom prst="rect">
            <a:avLst/>
          </a:prstGeom>
        </p:spPr>
      </p:pic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9180676-9951-866A-BB0C-08E70C92CD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5663" y="2970552"/>
            <a:ext cx="5400675" cy="428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New Years Service | XXXXX</a:t>
            </a: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FAB726A8-6E2E-6B55-4949-21378135B3B6}"/>
              </a:ext>
            </a:extLst>
          </p:cNvPr>
          <p:cNvSpPr/>
          <p:nvPr userDrawn="1"/>
        </p:nvSpPr>
        <p:spPr>
          <a:xfrm>
            <a:off x="1836868" y="2865449"/>
            <a:ext cx="3333135" cy="4736447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310F2C-3D5D-A78F-FD21-A1C3A58DF7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4700" y="1189793"/>
            <a:ext cx="5562600" cy="2068513"/>
          </a:xfrm>
        </p:spPr>
        <p:txBody>
          <a:bodyPr anchor="ctr">
            <a:noAutofit/>
          </a:bodyPr>
          <a:lstStyle>
            <a:lvl1pPr marL="0" indent="0" algn="ctr">
              <a:buNone/>
              <a:defRPr sz="16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409307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1E7F05-B5EA-F328-2D6A-7E0065705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48" y="0"/>
            <a:ext cx="12206748" cy="6872748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D71212E9-1444-741D-37AC-914789725F87}"/>
              </a:ext>
            </a:extLst>
          </p:cNvPr>
          <p:cNvSpPr/>
          <p:nvPr userDrawn="1"/>
        </p:nvSpPr>
        <p:spPr>
          <a:xfrm rot="10800000">
            <a:off x="-3244066" y="-113014"/>
            <a:ext cx="9898517" cy="6971013"/>
          </a:xfrm>
          <a:prstGeom prst="parallelogram">
            <a:avLst>
              <a:gd name="adj" fmla="val 16466"/>
            </a:avLst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0C5E9B-F3E3-9DAA-1D5B-B9C76E05D049}"/>
              </a:ext>
            </a:extLst>
          </p:cNvPr>
          <p:cNvSpPr/>
          <p:nvPr userDrawn="1"/>
        </p:nvSpPr>
        <p:spPr>
          <a:xfrm>
            <a:off x="639730" y="1176247"/>
            <a:ext cx="3333135" cy="4736447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7023DC29-EBCB-7118-E9D3-41E840456838}"/>
              </a:ext>
            </a:extLst>
          </p:cNvPr>
          <p:cNvSpPr/>
          <p:nvPr userDrawn="1"/>
        </p:nvSpPr>
        <p:spPr>
          <a:xfrm>
            <a:off x="1836868" y="2865449"/>
            <a:ext cx="3333135" cy="4736447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D9E6654-EE41-CEDF-B75D-BD8BFCBE92BF}"/>
              </a:ext>
            </a:extLst>
          </p:cNvPr>
          <p:cNvSpPr/>
          <p:nvPr userDrawn="1"/>
        </p:nvSpPr>
        <p:spPr>
          <a:xfrm rot="10800000">
            <a:off x="10061316" y="-129341"/>
            <a:ext cx="1654979" cy="1165516"/>
          </a:xfrm>
          <a:prstGeom prst="parallelogram">
            <a:avLst>
              <a:gd name="adj" fmla="val 1435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84EEB-8829-2ED8-CD41-B9D9FCDA6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7671" y="3689393"/>
            <a:ext cx="9176658" cy="2668393"/>
          </a:xfrm>
        </p:spPr>
        <p:txBody>
          <a:bodyPr lIns="0" rIns="0" bIns="0" anchor="t">
            <a:noAutofit/>
          </a:bodyPr>
          <a:lstStyle>
            <a:lvl1pPr algn="ctr">
              <a:lnSpc>
                <a:spcPct val="80000"/>
              </a:lnSpc>
              <a:defRPr sz="6000" b="1" spc="-2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Message 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5A5758-4536-8787-8667-2EFC4C660D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7806" y="3429000"/>
            <a:ext cx="5456389" cy="205100"/>
          </a:xfrm>
          <a:prstGeom prst="parallelogram">
            <a:avLst>
              <a:gd name="adj" fmla="val 25000"/>
            </a:avLst>
          </a:prstGeom>
          <a:solidFill>
            <a:schemeClr val="tx1"/>
          </a:solidFill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 here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61764B6-94AE-D74D-9DB0-375D80935A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7161" y="464485"/>
            <a:ext cx="908679" cy="332654"/>
          </a:xfrm>
          <a:prstGeom prst="rect">
            <a:avLst/>
          </a:prstGeom>
        </p:spPr>
      </p:pic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9180676-9951-866A-BB0C-08E70C92CD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5663" y="2970552"/>
            <a:ext cx="5400675" cy="428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New Years Service | XXXXX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310F2C-3D5D-A78F-FD21-A1C3A58DF7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4700" y="1189793"/>
            <a:ext cx="5562600" cy="2068513"/>
          </a:xfrm>
        </p:spPr>
        <p:txBody>
          <a:bodyPr anchor="ctr">
            <a:noAutofit/>
          </a:bodyPr>
          <a:lstStyle>
            <a:lvl1pPr marL="0" indent="0" algn="ctr">
              <a:buNone/>
              <a:defRPr sz="16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22756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971-5006-99FD-E88C-A1E788E1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 lIns="0"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A35D-CB60-4293-EE8A-402FF6A4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>
            <a:lvl1pPr marL="349200" indent="-349200">
              <a:spcBef>
                <a:spcPts val="600"/>
              </a:spcBef>
              <a:tabLst/>
              <a:defRPr sz="3200"/>
            </a:lvl1pPr>
            <a:lvl2pPr marL="349200" indent="-349200">
              <a:spcBef>
                <a:spcPts val="600"/>
              </a:spcBef>
              <a:tabLst/>
              <a:defRPr sz="3200"/>
            </a:lvl2pPr>
            <a:lvl3pPr marL="349200" indent="-349200">
              <a:spcBef>
                <a:spcPts val="600"/>
              </a:spcBef>
              <a:tabLst/>
              <a:defRPr sz="3200"/>
            </a:lvl3pPr>
            <a:lvl4pPr marL="349200" indent="-349200">
              <a:spcBef>
                <a:spcPts val="600"/>
              </a:spcBef>
              <a:tabLst/>
              <a:defRPr sz="3200"/>
            </a:lvl4pPr>
            <a:lvl5pPr marL="349200" indent="-349200">
              <a:spcBef>
                <a:spcPts val="600"/>
              </a:spcBef>
              <a:tabLst/>
              <a:defRPr sz="3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0327B295-C7B2-C4D7-235F-0D808055E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3429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Message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B319F1-FE16-8F48-4256-54C6F68D7D56}"/>
              </a:ext>
            </a:extLst>
          </p:cNvPr>
          <p:cNvSpPr txBox="1"/>
          <p:nvPr userDrawn="1"/>
        </p:nvSpPr>
        <p:spPr>
          <a:xfrm>
            <a:off x="803275" y="6339959"/>
            <a:ext cx="609600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micah.org.uk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E04E7210-A387-3732-438F-98F50CAA9B36}"/>
              </a:ext>
            </a:extLst>
          </p:cNvPr>
          <p:cNvSpPr/>
          <p:nvPr userDrawn="1"/>
        </p:nvSpPr>
        <p:spPr>
          <a:xfrm>
            <a:off x="-326571" y="-142485"/>
            <a:ext cx="12042867" cy="974336"/>
          </a:xfrm>
          <a:prstGeom prst="parallelogram">
            <a:avLst>
              <a:gd name="adj" fmla="val 128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C2D230-FE95-27DD-488D-2EB0B7FDE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6113" y="132489"/>
            <a:ext cx="1259113" cy="4609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01EBE8-796B-5E1D-F150-329402228B1E}"/>
              </a:ext>
            </a:extLst>
          </p:cNvPr>
          <p:cNvSpPr/>
          <p:nvPr userDrawn="1"/>
        </p:nvSpPr>
        <p:spPr>
          <a:xfrm>
            <a:off x="801690" y="1132114"/>
            <a:ext cx="10550524" cy="17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93B5C772-0FC9-461F-A435-C8C8D552916A}"/>
              </a:ext>
            </a:extLst>
          </p:cNvPr>
          <p:cNvSpPr/>
          <p:nvPr userDrawn="1"/>
        </p:nvSpPr>
        <p:spPr>
          <a:xfrm>
            <a:off x="1153317" y="-565428"/>
            <a:ext cx="894797" cy="1271523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A8B5B538-A344-4E4A-7CE6-15F7EDA4EB34}"/>
              </a:ext>
            </a:extLst>
          </p:cNvPr>
          <p:cNvSpPr/>
          <p:nvPr userDrawn="1"/>
        </p:nvSpPr>
        <p:spPr>
          <a:xfrm>
            <a:off x="1516826" y="-478751"/>
            <a:ext cx="1062577" cy="1509942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A4D01E81-8CF3-1A31-D7B7-7B249C0FAAD5}"/>
              </a:ext>
            </a:extLst>
          </p:cNvPr>
          <p:cNvSpPr/>
          <p:nvPr userDrawn="1"/>
        </p:nvSpPr>
        <p:spPr>
          <a:xfrm>
            <a:off x="1429448" y="-615889"/>
            <a:ext cx="618667" cy="1271523"/>
          </a:xfrm>
          <a:prstGeom prst="parallelogram">
            <a:avLst>
              <a:gd name="adj" fmla="val 32918"/>
            </a:avLst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A7D079-6B07-BE65-D0AA-3C6C9EB54F73}"/>
              </a:ext>
            </a:extLst>
          </p:cNvPr>
          <p:cNvSpPr txBox="1"/>
          <p:nvPr userDrawn="1"/>
        </p:nvSpPr>
        <p:spPr>
          <a:xfrm>
            <a:off x="3130612" y="-586341"/>
            <a:ext cx="4017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2"/>
                </a:solidFill>
                <a:cs typeface="Segoe UI Black" panose="020B0502040204020203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65516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971-5006-99FD-E88C-A1E788E1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728" y="1414008"/>
            <a:ext cx="5007428" cy="831850"/>
          </a:xfrm>
        </p:spPr>
        <p:txBody>
          <a:bodyPr lIns="0" anchor="t" anchorCtr="0"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A35D-CB60-4293-EE8A-402FF6A44C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69817" y="1422306"/>
            <a:ext cx="3670664" cy="1059637"/>
          </a:xfrm>
          <a:solidFill>
            <a:schemeClr val="accent1"/>
          </a:solidFill>
        </p:spPr>
        <p:txBody>
          <a:bodyPr lIns="792000" tIns="72000" rIns="432000" bIns="0" anchor="ctr">
            <a:no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>
                <a:solidFill>
                  <a:schemeClr val="bg1"/>
                </a:solidFill>
              </a:defRPr>
            </a:lvl2pPr>
            <a:lvl3pPr marL="914400" indent="0">
              <a:buNone/>
              <a:defRPr sz="4000" b="1">
                <a:solidFill>
                  <a:schemeClr val="bg1"/>
                </a:solidFill>
              </a:defRPr>
            </a:lvl3pPr>
            <a:lvl4pPr marL="1371600" indent="0">
              <a:buNone/>
              <a:defRPr sz="4000" b="1">
                <a:solidFill>
                  <a:schemeClr val="bg1"/>
                </a:solidFill>
              </a:defRPr>
            </a:lvl4pPr>
            <a:lvl5pPr marL="1828800" indent="0"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0327B295-C7B2-C4D7-235F-0D808055E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3429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Message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B319F1-FE16-8F48-4256-54C6F68D7D56}"/>
              </a:ext>
            </a:extLst>
          </p:cNvPr>
          <p:cNvSpPr txBox="1"/>
          <p:nvPr userDrawn="1"/>
        </p:nvSpPr>
        <p:spPr>
          <a:xfrm>
            <a:off x="803275" y="6339959"/>
            <a:ext cx="609600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micah.org.uk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02CF9A-8CBF-B8E2-8732-E8D618EE22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275" y="2677885"/>
            <a:ext cx="10546898" cy="3522889"/>
          </a:xfrm>
        </p:spPr>
        <p:txBody>
          <a:bodyPr>
            <a:normAutofit/>
          </a:bodyPr>
          <a:lstStyle>
            <a:lvl1pPr marL="349200" indent="-349200">
              <a:spcBef>
                <a:spcPts val="600"/>
              </a:spcBef>
              <a:defRPr sz="3200"/>
            </a:lvl1pPr>
            <a:lvl2pPr marL="349200" indent="-349200">
              <a:spcBef>
                <a:spcPts val="600"/>
              </a:spcBef>
              <a:defRPr sz="3200"/>
            </a:lvl2pPr>
            <a:lvl3pPr marL="349200" indent="-349200">
              <a:spcBef>
                <a:spcPts val="600"/>
              </a:spcBef>
              <a:defRPr sz="3200"/>
            </a:lvl3pPr>
            <a:lvl4pPr marL="349200" indent="-349200">
              <a:spcBef>
                <a:spcPts val="600"/>
              </a:spcBef>
              <a:defRPr sz="3200"/>
            </a:lvl4pPr>
            <a:lvl5pPr marL="349200" indent="-349200">
              <a:spcBef>
                <a:spcPts val="600"/>
              </a:spcBef>
              <a:defRPr sz="3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571F5391-5CA0-EBF3-F904-8A057FF5E6B6}"/>
              </a:ext>
            </a:extLst>
          </p:cNvPr>
          <p:cNvSpPr/>
          <p:nvPr userDrawn="1"/>
        </p:nvSpPr>
        <p:spPr>
          <a:xfrm>
            <a:off x="-326571" y="-142485"/>
            <a:ext cx="12042867" cy="974336"/>
          </a:xfrm>
          <a:prstGeom prst="parallelogram">
            <a:avLst>
              <a:gd name="adj" fmla="val 128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6B87D0F-4B54-CF7C-4E88-693DBD14F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6113" y="132489"/>
            <a:ext cx="1259113" cy="4609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7B1A75-B96C-C42A-BC0A-5ED82EF60B4E}"/>
              </a:ext>
            </a:extLst>
          </p:cNvPr>
          <p:cNvSpPr/>
          <p:nvPr userDrawn="1"/>
        </p:nvSpPr>
        <p:spPr>
          <a:xfrm>
            <a:off x="801690" y="1132114"/>
            <a:ext cx="10550524" cy="17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A073605-71EA-A255-53DA-2B7D88A7332D}"/>
              </a:ext>
            </a:extLst>
          </p:cNvPr>
          <p:cNvSpPr/>
          <p:nvPr userDrawn="1"/>
        </p:nvSpPr>
        <p:spPr>
          <a:xfrm>
            <a:off x="1153317" y="-565428"/>
            <a:ext cx="894797" cy="1271523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431DFAE-B8DC-B403-D5D0-82B97A456B59}"/>
              </a:ext>
            </a:extLst>
          </p:cNvPr>
          <p:cNvSpPr/>
          <p:nvPr userDrawn="1"/>
        </p:nvSpPr>
        <p:spPr>
          <a:xfrm>
            <a:off x="1516826" y="-478751"/>
            <a:ext cx="1062577" cy="1509942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0F470A4-0195-E22D-934E-423B88466FA9}"/>
              </a:ext>
            </a:extLst>
          </p:cNvPr>
          <p:cNvSpPr/>
          <p:nvPr userDrawn="1"/>
        </p:nvSpPr>
        <p:spPr>
          <a:xfrm>
            <a:off x="1429448" y="-615889"/>
            <a:ext cx="618667" cy="1271523"/>
          </a:xfrm>
          <a:prstGeom prst="parallelogram">
            <a:avLst>
              <a:gd name="adj" fmla="val 32918"/>
            </a:avLst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BE6DD-118A-FDE3-801A-EBCB231EC6CA}"/>
              </a:ext>
            </a:extLst>
          </p:cNvPr>
          <p:cNvSpPr txBox="1"/>
          <p:nvPr userDrawn="1"/>
        </p:nvSpPr>
        <p:spPr>
          <a:xfrm>
            <a:off x="3130612" y="-586341"/>
            <a:ext cx="4017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2"/>
                </a:solidFill>
                <a:cs typeface="Segoe UI Black" panose="020B0502040204020203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74601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971-5006-99FD-E88C-A1E788E1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 lIns="0"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A35D-CB60-4293-EE8A-402FF6A4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5089525" cy="3848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0327B295-C7B2-C4D7-235F-0D808055E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3429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Message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B319F1-FE16-8F48-4256-54C6F68D7D56}"/>
              </a:ext>
            </a:extLst>
          </p:cNvPr>
          <p:cNvSpPr txBox="1"/>
          <p:nvPr userDrawn="1"/>
        </p:nvSpPr>
        <p:spPr>
          <a:xfrm>
            <a:off x="803275" y="6339959"/>
            <a:ext cx="609600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micah.org.uk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02CF9A-8CBF-B8E2-8732-E8D618EE22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0647" y="2352675"/>
            <a:ext cx="5089525" cy="3848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58014B67-3E8D-F247-8E56-8783479C6DD8}"/>
              </a:ext>
            </a:extLst>
          </p:cNvPr>
          <p:cNvSpPr/>
          <p:nvPr userDrawn="1"/>
        </p:nvSpPr>
        <p:spPr>
          <a:xfrm>
            <a:off x="-326571" y="-142485"/>
            <a:ext cx="12042867" cy="974336"/>
          </a:xfrm>
          <a:prstGeom prst="parallelogram">
            <a:avLst>
              <a:gd name="adj" fmla="val 128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897C3C6-D42B-27AF-E138-158C8BE19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6113" y="132489"/>
            <a:ext cx="1259113" cy="4609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6C5F8DD-0C2C-48B9-219A-83E36305DAE9}"/>
              </a:ext>
            </a:extLst>
          </p:cNvPr>
          <p:cNvSpPr/>
          <p:nvPr userDrawn="1"/>
        </p:nvSpPr>
        <p:spPr>
          <a:xfrm>
            <a:off x="801690" y="1132114"/>
            <a:ext cx="10550524" cy="17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5A96CE9D-E0E3-2D35-76F8-E45B9277B1ED}"/>
              </a:ext>
            </a:extLst>
          </p:cNvPr>
          <p:cNvSpPr/>
          <p:nvPr userDrawn="1"/>
        </p:nvSpPr>
        <p:spPr>
          <a:xfrm>
            <a:off x="1153317" y="-565428"/>
            <a:ext cx="894797" cy="1271523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DE875C63-6E47-3DBF-F353-D8BA9841D44E}"/>
              </a:ext>
            </a:extLst>
          </p:cNvPr>
          <p:cNvSpPr/>
          <p:nvPr userDrawn="1"/>
        </p:nvSpPr>
        <p:spPr>
          <a:xfrm>
            <a:off x="1516826" y="-478751"/>
            <a:ext cx="1062577" cy="1509942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E9E7DC26-65C5-8F96-3987-96EEBDFB03F4}"/>
              </a:ext>
            </a:extLst>
          </p:cNvPr>
          <p:cNvSpPr/>
          <p:nvPr userDrawn="1"/>
        </p:nvSpPr>
        <p:spPr>
          <a:xfrm>
            <a:off x="1429448" y="-615889"/>
            <a:ext cx="618667" cy="1271523"/>
          </a:xfrm>
          <a:prstGeom prst="parallelogram">
            <a:avLst>
              <a:gd name="adj" fmla="val 32918"/>
            </a:avLst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267D67-B48F-247A-46A0-A05579C3032D}"/>
              </a:ext>
            </a:extLst>
          </p:cNvPr>
          <p:cNvSpPr txBox="1"/>
          <p:nvPr userDrawn="1"/>
        </p:nvSpPr>
        <p:spPr>
          <a:xfrm>
            <a:off x="3130612" y="-586341"/>
            <a:ext cx="4017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2"/>
                </a:solidFill>
                <a:cs typeface="Segoe UI Black" panose="020B0502040204020203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69503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971-5006-99FD-E88C-A1E788E19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5618751"/>
            <a:ext cx="10550525" cy="531678"/>
          </a:xfrm>
        </p:spPr>
        <p:txBody>
          <a:bodyPr lIns="0"/>
          <a:lstStyle>
            <a:lvl1pPr>
              <a:defRPr sz="2000" b="0"/>
            </a:lvl1pPr>
          </a:lstStyle>
          <a:p>
            <a:r>
              <a:rPr lang="en-GB" dirty="0"/>
              <a:t>Text to explain image</a:t>
            </a:r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0327B295-C7B2-C4D7-235F-0D808055E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3429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Message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B319F1-FE16-8F48-4256-54C6F68D7D56}"/>
              </a:ext>
            </a:extLst>
          </p:cNvPr>
          <p:cNvSpPr txBox="1"/>
          <p:nvPr userDrawn="1"/>
        </p:nvSpPr>
        <p:spPr>
          <a:xfrm>
            <a:off x="803275" y="6339959"/>
            <a:ext cx="609600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micah.org.uk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28B4EE-7DCD-C514-98EE-8A46AA9B13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3275" y="942975"/>
            <a:ext cx="10548938" cy="43989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Insert full page image here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81651893-7829-2162-9593-3831D43BFC43}"/>
              </a:ext>
            </a:extLst>
          </p:cNvPr>
          <p:cNvSpPr/>
          <p:nvPr userDrawn="1"/>
        </p:nvSpPr>
        <p:spPr>
          <a:xfrm>
            <a:off x="-326571" y="-142485"/>
            <a:ext cx="12042867" cy="974336"/>
          </a:xfrm>
          <a:prstGeom prst="parallelogram">
            <a:avLst>
              <a:gd name="adj" fmla="val 1286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2A15F7-18E3-DB15-82ED-6D23ED963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6113" y="132489"/>
            <a:ext cx="1259113" cy="460943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A35B4F8B-3F1D-3BE7-9E9D-63BE7D70D864}"/>
              </a:ext>
            </a:extLst>
          </p:cNvPr>
          <p:cNvSpPr/>
          <p:nvPr userDrawn="1"/>
        </p:nvSpPr>
        <p:spPr>
          <a:xfrm>
            <a:off x="1153317" y="-565428"/>
            <a:ext cx="894797" cy="1271523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71233FE-FFB7-ED64-FC99-A0D21CED5C09}"/>
              </a:ext>
            </a:extLst>
          </p:cNvPr>
          <p:cNvSpPr/>
          <p:nvPr userDrawn="1"/>
        </p:nvSpPr>
        <p:spPr>
          <a:xfrm>
            <a:off x="1516826" y="-478751"/>
            <a:ext cx="1062577" cy="1509942"/>
          </a:xfrm>
          <a:prstGeom prst="parallelogram">
            <a:avLst/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2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766CBD16-B15E-28E5-D6CD-9B6B106E5404}"/>
              </a:ext>
            </a:extLst>
          </p:cNvPr>
          <p:cNvSpPr/>
          <p:nvPr userDrawn="1"/>
        </p:nvSpPr>
        <p:spPr>
          <a:xfrm>
            <a:off x="1429448" y="-615889"/>
            <a:ext cx="618667" cy="1271523"/>
          </a:xfrm>
          <a:prstGeom prst="parallelogram">
            <a:avLst>
              <a:gd name="adj" fmla="val 32918"/>
            </a:avLst>
          </a:prstGeom>
          <a:gradFill>
            <a:gsLst>
              <a:gs pos="24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3F94B-9914-7B46-9B04-144C145606A5}"/>
              </a:ext>
            </a:extLst>
          </p:cNvPr>
          <p:cNvSpPr txBox="1"/>
          <p:nvPr userDrawn="1"/>
        </p:nvSpPr>
        <p:spPr>
          <a:xfrm>
            <a:off x="3130612" y="-586341"/>
            <a:ext cx="4017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2"/>
                </a:solidFill>
                <a:cs typeface="Segoe UI Black" panose="020B0502040204020203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09470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ink lights&#10;&#10;Description automatically generated">
            <a:extLst>
              <a:ext uri="{FF2B5EF4-FFF2-40B4-BE49-F238E27FC236}">
                <a16:creationId xmlns:a16="http://schemas.microsoft.com/office/drawing/2014/main" id="{CFD735E6-397D-3716-9851-1E098E77FA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"/>
          <a:stretch/>
        </p:blipFill>
        <p:spPr>
          <a:xfrm>
            <a:off x="1" y="-35572"/>
            <a:ext cx="12192000" cy="6893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2107CB-E3BF-ECC0-2C56-DDBF6F036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333375"/>
            <a:ext cx="10550525" cy="4253139"/>
          </a:xfrm>
        </p:spPr>
        <p:txBody>
          <a:bodyPr/>
          <a:lstStyle>
            <a:lvl1pPr algn="ctr"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“Click to add quote”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8953F-1436-8323-41D8-8DD391AC9BC7}"/>
              </a:ext>
            </a:extLst>
          </p:cNvPr>
          <p:cNvSpPr txBox="1"/>
          <p:nvPr userDrawn="1"/>
        </p:nvSpPr>
        <p:spPr>
          <a:xfrm>
            <a:off x="803275" y="6339959"/>
            <a:ext cx="609600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micah.org.uk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303DBE48-43DC-3FB8-5A10-8990E04D3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3429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Message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38F065-C934-71E7-74FD-76066DC2932C}"/>
              </a:ext>
            </a:extLst>
          </p:cNvPr>
          <p:cNvCxnSpPr/>
          <p:nvPr userDrawn="1"/>
        </p:nvCxnSpPr>
        <p:spPr>
          <a:xfrm>
            <a:off x="2728686" y="4833257"/>
            <a:ext cx="691061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2E0A21-F850-FAA0-7733-FE91DA525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5021263"/>
            <a:ext cx="10677525" cy="4064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of person quoted</a:t>
            </a:r>
          </a:p>
        </p:txBody>
      </p:sp>
    </p:spTree>
    <p:extLst>
      <p:ext uri="{BB962C8B-B14F-4D97-AF65-F5344CB8AC3E}">
        <p14:creationId xmlns:p14="http://schemas.microsoft.com/office/powerpoint/2010/main" val="337700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A714E-C733-E6FF-79EC-92FC964B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31131"/>
            <a:ext cx="10550525" cy="831850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F3C8D-4843-DB9C-FE8E-E0679CF8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2352675"/>
            <a:ext cx="10550525" cy="382428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F1B0EB-2D69-6707-001F-D0EA5680A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172" y="6356350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micah.org.uk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23CAF03-B2D7-6FC9-819E-7B1681F47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3429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Message title</a:t>
            </a:r>
          </a:p>
        </p:txBody>
      </p:sp>
    </p:spTree>
    <p:extLst>
      <p:ext uri="{BB962C8B-B14F-4D97-AF65-F5344CB8AC3E}">
        <p14:creationId xmlns:p14="http://schemas.microsoft.com/office/powerpoint/2010/main" val="329704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3" r:id="rId3"/>
    <p:sldLayoutId id="2147483655" r:id="rId4"/>
    <p:sldLayoutId id="2147483650" r:id="rId5"/>
    <p:sldLayoutId id="2147483652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754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1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15A7C-7022-BF89-EB71-3C3E50BBC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535E7-DBD4-0DCF-8C95-7B472C3BB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89393"/>
            <a:ext cx="12192000" cy="2668393"/>
          </a:xfrm>
        </p:spPr>
        <p:txBody>
          <a:bodyPr/>
          <a:lstStyle/>
          <a:p>
            <a:r>
              <a:rPr lang="en-GB" sz="9600" dirty="0"/>
              <a:t>Stepping into 2025</a:t>
            </a:r>
            <a:br>
              <a:rPr lang="en-GB" dirty="0"/>
            </a:br>
            <a:r>
              <a:rPr lang="en-GB" b="0" dirty="0"/>
              <a:t>With Purpose!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B1AB3-3078-8984-D92D-84EDF6716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Pastors Denis &amp; Lorna Wade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27BA4-3DF7-1E11-A0F5-8DD9A523C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5663" y="2550204"/>
            <a:ext cx="5400675" cy="428625"/>
          </a:xfrm>
        </p:spPr>
        <p:txBody>
          <a:bodyPr>
            <a:noAutofit/>
          </a:bodyPr>
          <a:lstStyle/>
          <a:p>
            <a:r>
              <a:rPr lang="en-GB" sz="6600" dirty="0"/>
              <a:t>2024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67DC5C2-3A2A-2E9A-A1BE-0BF56984E679}"/>
              </a:ext>
            </a:extLst>
          </p:cNvPr>
          <p:cNvSpPr txBox="1">
            <a:spLocks/>
          </p:cNvSpPr>
          <p:nvPr/>
        </p:nvSpPr>
        <p:spPr>
          <a:xfrm>
            <a:off x="3395663" y="1970427"/>
            <a:ext cx="5400675" cy="4286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/>
              <a:t>New Year’s Eve</a:t>
            </a:r>
          </a:p>
        </p:txBody>
      </p:sp>
    </p:spTree>
    <p:extLst>
      <p:ext uri="{BB962C8B-B14F-4D97-AF65-F5344CB8AC3E}">
        <p14:creationId xmlns:p14="http://schemas.microsoft.com/office/powerpoint/2010/main" val="25000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725B-A73B-795F-A8D8-6DBB44E3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r>
              <a:rPr lang="en-GB" dirty="0"/>
              <a:t>Cooperating with the Spirit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67F2F-305E-072A-9339-BCFDDF59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Daily surrender</a:t>
            </a:r>
          </a:p>
          <a:p>
            <a:pPr lvl="0"/>
            <a:r>
              <a:rPr lang="en-GB" dirty="0"/>
              <a:t>Listening prayer</a:t>
            </a:r>
          </a:p>
          <a:p>
            <a:pPr lvl="0"/>
            <a:r>
              <a:rPr lang="en-GB" dirty="0"/>
              <a:t>Prompt obedience</a:t>
            </a:r>
          </a:p>
          <a:p>
            <a:pPr lvl="0"/>
            <a:r>
              <a:rPr lang="en-GB" dirty="0"/>
              <a:t>Walking in step with the Spirit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8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411C9-13A8-E7D9-6458-503D746AE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699C-1CE9-67BD-C818-64F9D730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728" y="1414008"/>
            <a:ext cx="7929152" cy="831850"/>
          </a:xfrm>
        </p:spPr>
        <p:txBody>
          <a:bodyPr/>
          <a:lstStyle/>
          <a:p>
            <a:r>
              <a:rPr lang="en-GB" dirty="0"/>
              <a:t>Breaking Free from old Patterns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E8164-AA80-2FB6-8B91-7473B592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04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F2EDB-C72A-402E-EFB9-F7E0E2045C1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GB" dirty="0"/>
              <a:t>Worldly thinking</a:t>
            </a:r>
          </a:p>
          <a:p>
            <a:pPr lvl="0"/>
            <a:r>
              <a:rPr lang="en-GB" dirty="0"/>
              <a:t>Negative attitudes</a:t>
            </a:r>
          </a:p>
          <a:p>
            <a:pPr lvl="0"/>
            <a:r>
              <a:rPr lang="en-GB" dirty="0"/>
              <a:t>Destructive habits</a:t>
            </a:r>
          </a:p>
          <a:p>
            <a:pPr lvl="0"/>
            <a:r>
              <a:rPr lang="en-GB" dirty="0"/>
              <a:t>Limited beliefs – “I can’t change”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17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2A165-3DDA-ECF0-185B-F2A0A837E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DE85D-CE83-30FE-E98C-3359E07B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     </a:t>
            </a:r>
            <a:br>
              <a:rPr lang="en-GB" dirty="0"/>
            </a:br>
            <a:r>
              <a:rPr lang="en-GB" dirty="0"/>
              <a:t>Recognising Old Old Pattens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EB665-2C82-06A9-986C-06CC86CD7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pPr marL="12700" lvl="0" indent="0">
              <a:buNone/>
            </a:pPr>
            <a:r>
              <a:rPr lang="en-GB" dirty="0"/>
              <a:t>Steps to Freedom </a:t>
            </a:r>
          </a:p>
          <a:p>
            <a:pPr lvl="0"/>
            <a:r>
              <a:rPr lang="en-GB" dirty="0"/>
              <a:t>Recognise old patterns</a:t>
            </a:r>
          </a:p>
          <a:p>
            <a:pPr lvl="0"/>
            <a:r>
              <a:rPr lang="en-GB" dirty="0"/>
              <a:t>Repent and renounce</a:t>
            </a:r>
          </a:p>
          <a:p>
            <a:pPr lvl="0"/>
            <a:r>
              <a:rPr lang="en-GB" dirty="0"/>
              <a:t>Replace with truth</a:t>
            </a:r>
          </a:p>
          <a:p>
            <a:pPr lvl="0"/>
            <a:r>
              <a:rPr lang="en-GB" dirty="0"/>
              <a:t>Reinforce through practice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57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AF10-C30D-07F3-E234-83EEB837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r>
              <a:rPr lang="en-GB"/>
              <a:t>Self Assessment Questions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7C191-1390-6871-FBDA-6E0602BA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pPr marL="527050" indent="-514350">
              <a:buFont typeface="+mj-lt"/>
              <a:buAutoNum type="arabicPeriod"/>
            </a:pPr>
            <a:r>
              <a:rPr lang="en-GB" dirty="0"/>
              <a:t>What areas of my life still reflect worldly patterns?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/>
              <a:t>Where do I need the Holy Spirit's transformation?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/>
              <a:t>What attitudes need alignment with Kingdom principles?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/>
              <a:t>What old mindsets are limiting my growth?</a:t>
            </a:r>
          </a:p>
          <a:p>
            <a:pPr marL="5270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8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2E96-87F2-EEFC-8854-E3E7C74B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r>
              <a:rPr lang="en-GB"/>
              <a:t>Practical Application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C1700-1A78-6588-0973-62D360880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pPr marL="12700" lvl="0" indent="0">
              <a:buNone/>
            </a:pPr>
            <a:r>
              <a:rPr lang="en-GB" b="1" dirty="0"/>
              <a:t>Establishing accountability partnerships-Life Groups</a:t>
            </a:r>
          </a:p>
          <a:p>
            <a:pPr marL="1270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Ezekiel 36:26  </a:t>
            </a:r>
          </a:p>
          <a:p>
            <a:pPr marL="12700" indent="0">
              <a:buNone/>
            </a:pPr>
            <a:r>
              <a:rPr lang="en-GB" dirty="0"/>
              <a:t>"I will give you a new heart and put a new spirit within you."</a:t>
            </a:r>
          </a:p>
          <a:p>
            <a:pPr marL="12700" indent="0">
              <a:spcBef>
                <a:spcPts val="1800"/>
              </a:spcBef>
              <a:buNone/>
            </a:pPr>
            <a:r>
              <a:rPr lang="en-GB" b="1" dirty="0">
                <a:solidFill>
                  <a:schemeClr val="accent1"/>
                </a:solidFill>
              </a:rPr>
              <a:t>Philippians 1:6  </a:t>
            </a:r>
          </a:p>
          <a:p>
            <a:pPr marL="12700" indent="0">
              <a:buNone/>
            </a:pPr>
            <a:r>
              <a:rPr lang="en-GB" dirty="0"/>
              <a:t>"Being confident of this very thing, that He who has </a:t>
            </a:r>
            <a:br>
              <a:rPr lang="en-GB" dirty="0"/>
            </a:br>
            <a:r>
              <a:rPr lang="en-GB" dirty="0"/>
              <a:t>begun a good work in you will complete it until the </a:t>
            </a:r>
            <a:br>
              <a:rPr lang="en-GB" dirty="0"/>
            </a:br>
            <a:r>
              <a:rPr lang="en-GB" dirty="0"/>
              <a:t>day of Jesus Christ."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0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4F4A7-C81A-1ABC-0916-FAB3E55D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r>
              <a:rPr lang="en-GB"/>
              <a:t>Practical Steps For 2025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D6A8-7044-BFB1-166F-F8B04F92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pPr marL="12700" indent="0">
              <a:buNone/>
            </a:pPr>
            <a:r>
              <a:rPr lang="en-GB" b="1" dirty="0"/>
              <a:t>Moving Forward 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/>
              <a:t>Daily surrender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/>
              <a:t>Identify your spheres influence 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/>
              <a:t>Maintain your spiritual health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/>
              <a:t>Demonstrate God's love towards others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/>
              <a:t>Stay connected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0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E5DA-9DB2-0BE4-3C7F-A34FAAB6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r>
              <a:rPr lang="en-GB" dirty="0"/>
              <a:t>Closing Challenge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90945-BB39-E15E-690C-861BB42EC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pPr marL="12700" indent="0">
              <a:buNone/>
            </a:pPr>
            <a:r>
              <a:rPr lang="en-GB" b="1" dirty="0"/>
              <a:t>Ask Yourself:</a:t>
            </a:r>
          </a:p>
          <a:p>
            <a:pPr marL="12700" indent="0">
              <a:buNone/>
            </a:pPr>
            <a:r>
              <a:rPr lang="en-GB" dirty="0"/>
              <a:t>"How will I personally contribute to expanding God's kingdom reach in 2025?"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0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7342-A789-2727-77CE-F47A5D8D2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r>
              <a:rPr lang="en-GB" dirty="0"/>
              <a:t>Prayer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5B6-5242-E152-B741-D6C1E62B3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r>
              <a:rPr lang="en-GB" dirty="0"/>
              <a:t>Full us with your Holy Spirit </a:t>
            </a:r>
          </a:p>
          <a:p>
            <a:r>
              <a:rPr lang="en-GB" dirty="0"/>
              <a:t>Give us the courage to share our faith</a:t>
            </a:r>
          </a:p>
          <a:p>
            <a:r>
              <a:rPr lang="en-GB" dirty="0"/>
              <a:t>Wisdom to live with integrity</a:t>
            </a:r>
          </a:p>
          <a:p>
            <a:r>
              <a:rPr lang="en-GB" dirty="0"/>
              <a:t>Love to embrace others</a:t>
            </a:r>
          </a:p>
          <a:p>
            <a:r>
              <a:rPr lang="en-GB" dirty="0"/>
              <a:t>Give us Kingdom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2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54B7-F695-AF61-81D2-3D8148AC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1763B-93FD-7D98-DA68-80F3C7A09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2925763" cy="3848100"/>
          </a:xfrm>
          <a:solidFill>
            <a:schemeClr val="accent2"/>
          </a:solidFill>
        </p:spPr>
        <p:txBody>
          <a:bodyPr tIns="468000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The Time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is Now!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9600DE-5DB1-AA55-98B4-D88D6BC7223C}"/>
              </a:ext>
            </a:extLst>
          </p:cNvPr>
          <p:cNvSpPr txBox="1">
            <a:spLocks/>
          </p:cNvSpPr>
          <p:nvPr/>
        </p:nvSpPr>
        <p:spPr>
          <a:xfrm>
            <a:off x="4175125" y="2352675"/>
            <a:ext cx="2925763" cy="38481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0" tIns="468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The Field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is Ready!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75A6C1-534B-4925-C2BA-22C8E5C59F75}"/>
              </a:ext>
            </a:extLst>
          </p:cNvPr>
          <p:cNvSpPr txBox="1">
            <a:spLocks/>
          </p:cNvSpPr>
          <p:nvPr/>
        </p:nvSpPr>
        <p:spPr>
          <a:xfrm>
            <a:off x="7546975" y="2352675"/>
            <a:ext cx="2925763" cy="38481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68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God is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With Us!</a:t>
            </a:r>
          </a:p>
        </p:txBody>
      </p:sp>
    </p:spTree>
    <p:extLst>
      <p:ext uri="{BB962C8B-B14F-4D97-AF65-F5344CB8AC3E}">
        <p14:creationId xmlns:p14="http://schemas.microsoft.com/office/powerpoint/2010/main" val="242099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8ABA-6AFC-B990-092E-EAC078B5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r>
              <a:rPr lang="en-GB" dirty="0"/>
              <a:t>Stepping Into 2025 With Purpose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D6D4F-F4D6-B43E-FC35-F1991559F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/>
              <a:t>Micah Church</a:t>
            </a:r>
          </a:p>
          <a:p>
            <a:pPr marL="0" indent="0">
              <a:buNone/>
            </a:pPr>
            <a:r>
              <a:rPr lang="en-GB" sz="4400" dirty="0"/>
              <a:t>"Expanding the Kingdom Reach” </a:t>
            </a:r>
          </a:p>
          <a:p>
            <a:pPr marL="0" indent="0">
              <a:buNone/>
            </a:pPr>
            <a:r>
              <a:rPr lang="en-GB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110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00C4-9A78-060A-92BD-118FCBFC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007" y="3689350"/>
            <a:ext cx="9449986" cy="2668588"/>
          </a:xfrm>
        </p:spPr>
        <p:txBody>
          <a:bodyPr/>
          <a:lstStyle/>
          <a:p>
            <a:r>
              <a:rPr lang="en-GB" sz="9600" dirty="0"/>
              <a:t>Expanding the Kingdom Reach</a:t>
            </a:r>
            <a:r>
              <a:rPr lang="en-GB" b="0" dirty="0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3E192-1BE0-511B-35F2-07A1461453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7806" y="3429000"/>
            <a:ext cx="5456389" cy="205100"/>
          </a:xfrm>
        </p:spPr>
        <p:txBody>
          <a:bodyPr/>
          <a:lstStyle/>
          <a:p>
            <a:r>
              <a:rPr lang="en-GB"/>
              <a:t>Pastors Denis &amp; Lorna Wade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36E1C-B096-A08B-6A94-C53BB75E5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5663" y="2485400"/>
            <a:ext cx="5400675" cy="428625"/>
          </a:xfrm>
        </p:spPr>
        <p:txBody>
          <a:bodyPr>
            <a:noAutofit/>
          </a:bodyPr>
          <a:lstStyle/>
          <a:p>
            <a:r>
              <a:rPr lang="en-GB" sz="6600" dirty="0"/>
              <a:t>2025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B6616B3-34CC-37BC-AFF8-84B14B6493D5}"/>
              </a:ext>
            </a:extLst>
          </p:cNvPr>
          <p:cNvSpPr txBox="1">
            <a:spLocks/>
          </p:cNvSpPr>
          <p:nvPr/>
        </p:nvSpPr>
        <p:spPr>
          <a:xfrm>
            <a:off x="3395663" y="1970427"/>
            <a:ext cx="5400675" cy="4286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/>
              <a:t>January </a:t>
            </a:r>
          </a:p>
        </p:txBody>
      </p:sp>
    </p:spTree>
    <p:extLst>
      <p:ext uri="{BB962C8B-B14F-4D97-AF65-F5344CB8AC3E}">
        <p14:creationId xmlns:p14="http://schemas.microsoft.com/office/powerpoint/2010/main" val="414839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3BC4-9673-FFCA-C7FD-9C958456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r>
              <a:rPr lang="en-US"/>
              <a:t>Looking Back with Gratitude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993A0-1996-2F04-9BB7-02F70193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pPr marL="12700" indent="0">
              <a:buNone/>
            </a:pPr>
            <a:r>
              <a:rPr lang="en-GB" b="1" dirty="0"/>
              <a:t>Reflecting on 2024</a:t>
            </a:r>
          </a:p>
          <a:p>
            <a:r>
              <a:rPr lang="en-GB" dirty="0"/>
              <a:t>God's faithful guidance</a:t>
            </a:r>
          </a:p>
          <a:p>
            <a:r>
              <a:rPr lang="en-GB" dirty="0"/>
              <a:t>Answered prayers</a:t>
            </a:r>
          </a:p>
          <a:p>
            <a:r>
              <a:rPr lang="en-GB" dirty="0"/>
              <a:t>Transformed lives</a:t>
            </a:r>
          </a:p>
          <a:p>
            <a:r>
              <a:rPr lang="en-GB" dirty="0"/>
              <a:t>Open doors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7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79FE-9F6A-B8FA-1504-6E407566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br>
              <a:rPr lang="en-GB"/>
            </a:br>
            <a:r>
              <a:rPr lang="en-GB"/>
              <a:t>Looking Forward - The Call to Expand</a:t>
            </a:r>
            <a:br>
              <a:rPr lang="en-GB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B0C71-083F-A5D1-8320-59CF3185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Our 2025 Mandate:</a:t>
            </a:r>
          </a:p>
          <a:p>
            <a:pPr marL="12700" indent="0">
              <a:buNone/>
            </a:pPr>
            <a:r>
              <a:rPr lang="en-GB" sz="4400" dirty="0"/>
              <a:t>"Expanding the Kingdom Reach"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091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9B34-6310-8630-CA40-44071C9F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     </a:t>
            </a:r>
            <a:br>
              <a:rPr lang="en-GB" dirty="0"/>
            </a:br>
            <a:r>
              <a:rPr lang="en-GB" dirty="0"/>
              <a:t>The Power of Personal Transformation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AD46-4794-A594-A7C1-C07D54C3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pPr marL="12700" indent="0">
              <a:buNone/>
            </a:pPr>
            <a:r>
              <a:rPr lang="en-GB" b="1" dirty="0"/>
              <a:t>Romans 12:2</a:t>
            </a:r>
          </a:p>
          <a:p>
            <a:pPr marL="12700" indent="0">
              <a:buNone/>
            </a:pPr>
            <a:r>
              <a:rPr lang="en-GB" dirty="0"/>
              <a:t>"Do not conform to the pattern of this world but be transformed by the renewing of your mind."</a:t>
            </a:r>
          </a:p>
        </p:txBody>
      </p:sp>
    </p:spTree>
    <p:extLst>
      <p:ext uri="{BB962C8B-B14F-4D97-AF65-F5344CB8AC3E}">
        <p14:creationId xmlns:p14="http://schemas.microsoft.com/office/powerpoint/2010/main" val="83976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208C-BE81-0914-5123-33CF08CD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728" y="1414008"/>
            <a:ext cx="5499462" cy="831850"/>
          </a:xfrm>
        </p:spPr>
        <p:txBody>
          <a:bodyPr/>
          <a:lstStyle/>
          <a:p>
            <a:r>
              <a:rPr lang="en-US" dirty="0"/>
              <a:t>The Kingdom Expands from Inside Out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96BE7-408A-5770-E48D-A9ECF5AD3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79AA8-4B36-4082-001D-894F9D9BE39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GB" b="1" dirty="0"/>
              <a:t>Biblical Examples: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/>
              <a:t>David's heart transformation before kingship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/>
              <a:t>Peter's internal change before Pentecost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/>
              <a:t>Paul's Damascus Road experience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77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208C-BE81-0914-5123-33CF08CD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727" y="1414008"/>
            <a:ext cx="6426923" cy="831850"/>
          </a:xfrm>
        </p:spPr>
        <p:txBody>
          <a:bodyPr/>
          <a:lstStyle/>
          <a:p>
            <a:r>
              <a:rPr lang="en-GB"/>
              <a:t>Aliening  Attitudes with Kingdom Principles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96BE7-408A-5770-E48D-A9ECF5AD3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02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79AA8-4B36-4082-001D-894F9D9BE39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GB" dirty="0"/>
              <a:t>1Humility (Philippians 2:5-7)</a:t>
            </a:r>
          </a:p>
          <a:p>
            <a:pPr lvl="0"/>
            <a:r>
              <a:rPr lang="en-GB" dirty="0"/>
              <a:t>Faith (Hebrews 11:6)</a:t>
            </a:r>
          </a:p>
          <a:p>
            <a:pPr lvl="0"/>
            <a:r>
              <a:rPr lang="en-GB" dirty="0"/>
              <a:t>Love (1 Corinthians 13)</a:t>
            </a:r>
          </a:p>
          <a:p>
            <a:pPr lvl="0"/>
            <a:r>
              <a:rPr lang="en-GB" dirty="0"/>
              <a:t>Servanthood (Mark 10:45)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7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2CB70-44E7-7331-1448-E4CB23856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60F7-93C6-D7C6-567F-230C5BEC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414008"/>
            <a:ext cx="10550525" cy="83185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     </a:t>
            </a:r>
            <a:br>
              <a:rPr lang="en-GB" dirty="0"/>
            </a:br>
            <a:r>
              <a:rPr lang="en-GB" dirty="0"/>
              <a:t>Aliening  Attitudes with Kingdom Principles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5DA02-4BF4-F89C-6A75-7E2E2F0A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52675"/>
            <a:ext cx="10550525" cy="3848100"/>
          </a:xfrm>
        </p:spPr>
        <p:txBody>
          <a:bodyPr>
            <a:normAutofit/>
          </a:bodyPr>
          <a:lstStyle/>
          <a:p>
            <a:pPr marL="12700" indent="0">
              <a:buNone/>
            </a:pPr>
            <a:r>
              <a:rPr lang="en-GB" b="1" dirty="0"/>
              <a:t>Practical Steps</a:t>
            </a:r>
          </a:p>
          <a:p>
            <a:pPr lvl="0"/>
            <a:r>
              <a:rPr lang="en-GB" dirty="0"/>
              <a:t>Daily mind renewal through Scripture</a:t>
            </a:r>
          </a:p>
          <a:p>
            <a:pPr lvl="0"/>
            <a:r>
              <a:rPr lang="en-GB" dirty="0"/>
              <a:t>Regular heart checks-thoughts, feelings, desires</a:t>
            </a:r>
          </a:p>
          <a:p>
            <a:pPr lvl="0"/>
            <a:r>
              <a:rPr lang="en-GB" dirty="0"/>
              <a:t>Attitude adjustments-through prayer &amp; submission</a:t>
            </a:r>
          </a:p>
          <a:p>
            <a:pPr lvl="0"/>
            <a:r>
              <a:rPr lang="en-GB" dirty="0"/>
              <a:t>Practicing kingdom responses to daily situations</a:t>
            </a:r>
          </a:p>
        </p:txBody>
      </p:sp>
    </p:spTree>
    <p:extLst>
      <p:ext uri="{BB962C8B-B14F-4D97-AF65-F5344CB8AC3E}">
        <p14:creationId xmlns:p14="http://schemas.microsoft.com/office/powerpoint/2010/main" val="134530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E5CF6-1E1E-BCBE-2DC1-2BC50EB12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51A4-9770-AEFE-865B-CBA7449A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728" y="1414008"/>
            <a:ext cx="7223758" cy="831850"/>
          </a:xfrm>
        </p:spPr>
        <p:txBody>
          <a:bodyPr/>
          <a:lstStyle/>
          <a:p>
            <a:r>
              <a:rPr lang="en-US" dirty="0"/>
              <a:t>The Holy Spirit &amp; Personal Transformation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531A-4454-8EF5-3F12-76CCDAA5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C16E98-A4F9-4C75-99E3-E349EC80C4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GB" dirty="0"/>
              <a:t>Conviction of sin (John 16:8)</a:t>
            </a:r>
          </a:p>
          <a:p>
            <a:pPr lvl="0"/>
            <a:r>
              <a:rPr lang="en-GB" dirty="0"/>
              <a:t>Guidance into truth (John 16:13)</a:t>
            </a:r>
          </a:p>
          <a:p>
            <a:pPr lvl="0"/>
            <a:r>
              <a:rPr lang="en-GB" dirty="0"/>
              <a:t>Empowerment for change (Acts 1:8)</a:t>
            </a:r>
          </a:p>
          <a:p>
            <a:pPr lvl="0"/>
            <a:r>
              <a:rPr lang="en-GB" dirty="0"/>
              <a:t>Fruit production (Galatians 5:22-23)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437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ca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72483"/>
      </a:accent1>
      <a:accent2>
        <a:srgbClr val="460E48"/>
      </a:accent2>
      <a:accent3>
        <a:srgbClr val="A5D4A5"/>
      </a:accent3>
      <a:accent4>
        <a:srgbClr val="427685"/>
      </a:accent4>
      <a:accent5>
        <a:srgbClr val="FF5D5A"/>
      </a:accent5>
      <a:accent6>
        <a:srgbClr val="EBAD47"/>
      </a:accent6>
      <a:hlink>
        <a:srgbClr val="AC2F5E"/>
      </a:hlink>
      <a:folHlink>
        <a:srgbClr val="E0573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14125</TotalTime>
  <Words>475</Words>
  <Application>Microsoft Macintosh PowerPoint</Application>
  <PresentationFormat>Widescreen</PresentationFormat>
  <Paragraphs>98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Segoe UI Black</vt:lpstr>
      <vt:lpstr>Wingdings</vt:lpstr>
      <vt:lpstr>Office Theme</vt:lpstr>
      <vt:lpstr>Stepping into 2025 With Purpose!  </vt:lpstr>
      <vt:lpstr>Expanding the Kingdom Reach  </vt:lpstr>
      <vt:lpstr>Looking Back with Gratitude</vt:lpstr>
      <vt:lpstr> Looking Forward - The Call to Expand </vt:lpstr>
      <vt:lpstr>       The Power of Personal Transformation  </vt:lpstr>
      <vt:lpstr>The Kingdom Expands from Inside Out</vt:lpstr>
      <vt:lpstr>Aliening  Attitudes with Kingdom Principles</vt:lpstr>
      <vt:lpstr>       Aliening  Attitudes with Kingdom Principles  </vt:lpstr>
      <vt:lpstr>The Holy Spirit &amp; Personal Transformation </vt:lpstr>
      <vt:lpstr>Cooperating with the Spirit</vt:lpstr>
      <vt:lpstr>Breaking Free from old Patterns   </vt:lpstr>
      <vt:lpstr>       Recognising Old Old Pattens   </vt:lpstr>
      <vt:lpstr>Self Assessment Questions </vt:lpstr>
      <vt:lpstr>Practical Application </vt:lpstr>
      <vt:lpstr>Practical Steps For 2025</vt:lpstr>
      <vt:lpstr>Closing Challenge </vt:lpstr>
      <vt:lpstr>Prayer </vt:lpstr>
      <vt:lpstr>Conclusion </vt:lpstr>
      <vt:lpstr>Stepping Into 2025 With Purpose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28AUdi</dc:creator>
  <cp:lastModifiedBy>28AUdi</cp:lastModifiedBy>
  <cp:revision>281</cp:revision>
  <cp:lastPrinted>2024-12-31T17:33:49Z</cp:lastPrinted>
  <dcterms:created xsi:type="dcterms:W3CDTF">2024-09-18T22:45:46Z</dcterms:created>
  <dcterms:modified xsi:type="dcterms:W3CDTF">2025-01-05T11:27:07Z</dcterms:modified>
</cp:coreProperties>
</file>